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5" r:id="rId8"/>
    <p:sldId id="262" r:id="rId9"/>
    <p:sldId id="261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80" autoAdjust="0"/>
    <p:restoredTop sz="94624" autoAdjust="0"/>
  </p:normalViewPr>
  <p:slideViewPr>
    <p:cSldViewPr>
      <p:cViewPr>
        <p:scale>
          <a:sx n="100" d="100"/>
          <a:sy n="100" d="100"/>
        </p:scale>
        <p:origin x="-202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7A20-D82E-4BAC-A731-C9E6F545AB98}" type="datetimeFigureOut">
              <a:rPr lang="en-GB" smtClean="0"/>
              <a:t>08/05/2012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5D36-C594-4633-98B0-E96EF53750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570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7A20-D82E-4BAC-A731-C9E6F545AB98}" type="datetimeFigureOut">
              <a:rPr lang="en-GB" smtClean="0"/>
              <a:t>08/05/2012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5D36-C594-4633-98B0-E96EF53750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90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7A20-D82E-4BAC-A731-C9E6F545AB98}" type="datetimeFigureOut">
              <a:rPr lang="en-GB" smtClean="0"/>
              <a:t>08/05/2012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5D36-C594-4633-98B0-E96EF53750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181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7A20-D82E-4BAC-A731-C9E6F545AB98}" type="datetimeFigureOut">
              <a:rPr lang="en-GB" smtClean="0"/>
              <a:t>08/05/2012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5D36-C594-4633-98B0-E96EF53750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443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7A20-D82E-4BAC-A731-C9E6F545AB98}" type="datetimeFigureOut">
              <a:rPr lang="en-GB" smtClean="0"/>
              <a:t>08/05/2012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5D36-C594-4633-98B0-E96EF53750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590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7A20-D82E-4BAC-A731-C9E6F545AB98}" type="datetimeFigureOut">
              <a:rPr lang="en-GB" smtClean="0"/>
              <a:t>08/05/2012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5D36-C594-4633-98B0-E96EF53750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463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7A20-D82E-4BAC-A731-C9E6F545AB98}" type="datetimeFigureOut">
              <a:rPr lang="en-GB" smtClean="0"/>
              <a:t>08/05/2012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5D36-C594-4633-98B0-E96EF53750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855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7A20-D82E-4BAC-A731-C9E6F545AB98}" type="datetimeFigureOut">
              <a:rPr lang="en-GB" smtClean="0"/>
              <a:t>08/05/2012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5D36-C594-4633-98B0-E96EF53750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921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7A20-D82E-4BAC-A731-C9E6F545AB98}" type="datetimeFigureOut">
              <a:rPr lang="en-GB" smtClean="0"/>
              <a:t>08/05/2012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5D36-C594-4633-98B0-E96EF53750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178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7A20-D82E-4BAC-A731-C9E6F545AB98}" type="datetimeFigureOut">
              <a:rPr lang="en-GB" smtClean="0"/>
              <a:t>08/05/2012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5D36-C594-4633-98B0-E96EF53750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10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7A20-D82E-4BAC-A731-C9E6F545AB98}" type="datetimeFigureOut">
              <a:rPr lang="en-GB" smtClean="0"/>
              <a:t>08/05/2012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25D36-C594-4633-98B0-E96EF53750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3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57A20-D82E-4BAC-A731-C9E6F545AB98}" type="datetimeFigureOut">
              <a:rPr lang="en-GB" smtClean="0"/>
              <a:t>08/05/2012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25D36-C594-4633-98B0-E96EF53750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696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mailto:steve@commspower.com" TargetMode="External"/><Relationship Id="rId3" Type="http://schemas.openxmlformats.org/officeDocument/2006/relationships/image" Target="../media/image3.jpg"/><Relationship Id="rId7" Type="http://schemas.openxmlformats.org/officeDocument/2006/relationships/hyperlink" Target="mailto:jonekins@commspower.com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paul@commspower.com" TargetMode="External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230" y="2924944"/>
            <a:ext cx="6704210" cy="2914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62600"/>
            <a:ext cx="9144000" cy="1295400"/>
          </a:xfrm>
          <a:prstGeom prst="rect">
            <a:avLst/>
          </a:prstGeom>
        </p:spPr>
      </p:pic>
      <p:sp>
        <p:nvSpPr>
          <p:cNvPr id="10" name="Rectangle 9"/>
          <p:cNvSpPr>
            <a:spLocks noGrp="1" noChangeArrowheads="1"/>
          </p:cNvSpPr>
          <p:nvPr/>
        </p:nvSpPr>
        <p:spPr bwMode="auto">
          <a:xfrm>
            <a:off x="539552" y="3356992"/>
            <a:ext cx="7992888" cy="110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dirty="0"/>
              <a:t>The provision of </a:t>
            </a:r>
            <a:r>
              <a:rPr lang="en-GB" dirty="0" smtClean="0"/>
              <a:t>AC, </a:t>
            </a:r>
            <a:r>
              <a:rPr lang="en-GB" dirty="0"/>
              <a:t>DC </a:t>
            </a:r>
            <a:r>
              <a:rPr lang="en-GB" dirty="0" smtClean="0"/>
              <a:t>&amp; Telecommunications </a:t>
            </a:r>
          </a:p>
          <a:p>
            <a:r>
              <a:rPr lang="en-GB" dirty="0" smtClean="0"/>
              <a:t>Services </a:t>
            </a:r>
            <a:r>
              <a:rPr lang="en-GB" dirty="0"/>
              <a:t>&amp; Solutions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211" y="1556792"/>
            <a:ext cx="5836248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48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028700"/>
              <a:ext cx="9144000" cy="4992588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6016" y="188640"/>
              <a:ext cx="3952646" cy="633984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0152" y="849885"/>
              <a:ext cx="3063240" cy="1474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562600"/>
              <a:ext cx="9144000" cy="1295400"/>
            </a:xfrm>
            <a:prstGeom prst="rect">
              <a:avLst/>
            </a:prstGeom>
          </p:spPr>
        </p:pic>
      </p:grpSp>
      <p:grpSp>
        <p:nvGrpSpPr>
          <p:cNvPr id="7" name="Group 6"/>
          <p:cNvGrpSpPr/>
          <p:nvPr/>
        </p:nvGrpSpPr>
        <p:grpSpPr>
          <a:xfrm>
            <a:off x="571500" y="1000125"/>
            <a:ext cx="7715250" cy="2741325"/>
            <a:chOff x="571500" y="1000125"/>
            <a:chExt cx="7715250" cy="2741325"/>
          </a:xfrm>
        </p:grpSpPr>
        <p:sp>
          <p:nvSpPr>
            <p:cNvPr id="8" name="TextBox 7"/>
            <p:cNvSpPr txBox="1"/>
            <p:nvPr/>
          </p:nvSpPr>
          <p:spPr>
            <a:xfrm>
              <a:off x="571500" y="1000125"/>
              <a:ext cx="3786188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latin typeface="+mj-lt"/>
                </a:rPr>
                <a:t>Coverage and Capacity </a:t>
              </a:r>
              <a:endParaRPr lang="en-US" sz="2000" dirty="0">
                <a:latin typeface="+mj-lt"/>
              </a:endParaRPr>
            </a:p>
          </p:txBody>
        </p:sp>
        <p:sp>
          <p:nvSpPr>
            <p:cNvPr id="9" name="TextBox 4"/>
            <p:cNvSpPr txBox="1">
              <a:spLocks noChangeArrowheads="1"/>
            </p:cNvSpPr>
            <p:nvPr/>
          </p:nvSpPr>
          <p:spPr bwMode="auto">
            <a:xfrm>
              <a:off x="642938" y="1571625"/>
              <a:ext cx="7643812" cy="2169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50000"/>
                </a:lnSpc>
                <a:buFont typeface="Arial" charset="0"/>
                <a:buChar char="•"/>
              </a:pPr>
              <a:r>
                <a:rPr lang="en-GB" sz="2000" dirty="0">
                  <a:latin typeface="Arial" charset="0"/>
                </a:rPr>
                <a:t> </a:t>
              </a:r>
              <a:r>
                <a:rPr lang="en-GB" sz="1400" dirty="0">
                  <a:latin typeface="Arial" charset="0"/>
                </a:rPr>
                <a:t>UK wide coverage from Northampton and strategically based project management and </a:t>
              </a:r>
              <a:r>
                <a:rPr lang="en-GB" sz="1400" dirty="0" smtClean="0">
                  <a:latin typeface="Arial" charset="0"/>
                </a:rPr>
                <a:t>engineers</a:t>
              </a:r>
              <a:endParaRPr lang="en-GB" sz="1400" dirty="0">
                <a:latin typeface="Arial" charset="0"/>
              </a:endParaRPr>
            </a:p>
            <a:p>
              <a:pPr eaLnBrk="1" hangingPunct="1">
                <a:lnSpc>
                  <a:spcPct val="150000"/>
                </a:lnSpc>
                <a:buFont typeface="Arial" charset="0"/>
                <a:buChar char="•"/>
              </a:pPr>
              <a:r>
                <a:rPr lang="en-GB" sz="1400" dirty="0">
                  <a:latin typeface="Arial" charset="0"/>
                </a:rPr>
                <a:t> Capable of multisite and multi team operations  </a:t>
              </a:r>
            </a:p>
            <a:p>
              <a:pPr eaLnBrk="1" hangingPunct="1">
                <a:lnSpc>
                  <a:spcPct val="150000"/>
                </a:lnSpc>
                <a:buFont typeface="Arial" charset="0"/>
                <a:buChar char="•"/>
              </a:pPr>
              <a:r>
                <a:rPr lang="en-GB" sz="1400" dirty="0" smtClean="0">
                  <a:latin typeface="Arial" charset="0"/>
                </a:rPr>
                <a:t> 24 </a:t>
              </a:r>
              <a:r>
                <a:rPr lang="en-GB" sz="1400" dirty="0">
                  <a:latin typeface="Arial" charset="0"/>
                </a:rPr>
                <a:t>/ 7 flexible and </a:t>
              </a:r>
              <a:r>
                <a:rPr lang="en-GB" sz="1400" dirty="0" smtClean="0">
                  <a:latin typeface="Arial" charset="0"/>
                </a:rPr>
                <a:t>capable</a:t>
              </a:r>
              <a:endParaRPr lang="en-GB" sz="1400" dirty="0">
                <a:latin typeface="Arial" charset="0"/>
              </a:endParaRPr>
            </a:p>
            <a:p>
              <a:pPr eaLnBrk="1" hangingPunct="1">
                <a:lnSpc>
                  <a:spcPct val="150000"/>
                </a:lnSpc>
                <a:buFont typeface="Arial" charset="0"/>
                <a:buChar char="•"/>
              </a:pPr>
              <a:r>
                <a:rPr lang="en-GB" sz="1400" dirty="0">
                  <a:latin typeface="Arial" charset="0"/>
                </a:rPr>
                <a:t> Dedicated program and project managing resource </a:t>
              </a:r>
            </a:p>
            <a:p>
              <a:pPr eaLnBrk="1" hangingPunct="1">
                <a:lnSpc>
                  <a:spcPct val="150000"/>
                </a:lnSpc>
                <a:buFont typeface="Arial" charset="0"/>
                <a:buChar char="•"/>
              </a:pPr>
              <a:r>
                <a:rPr lang="en-GB" sz="1400" dirty="0">
                  <a:latin typeface="Arial" charset="0"/>
                </a:rPr>
                <a:t> Dedicated job quality auditing resource </a:t>
              </a:r>
              <a:endParaRPr lang="en-US" sz="1400" dirty="0"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333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028700"/>
              <a:ext cx="9144000" cy="4992588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6016" y="188640"/>
              <a:ext cx="3952646" cy="633984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0152" y="849885"/>
              <a:ext cx="3063240" cy="1474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562600"/>
              <a:ext cx="9144000" cy="1295400"/>
            </a:xfrm>
            <a:prstGeom prst="rect">
              <a:avLst/>
            </a:prstGeom>
          </p:spPr>
        </p:pic>
      </p:grpSp>
      <p:grpSp>
        <p:nvGrpSpPr>
          <p:cNvPr id="10" name="Group 9"/>
          <p:cNvGrpSpPr/>
          <p:nvPr/>
        </p:nvGrpSpPr>
        <p:grpSpPr>
          <a:xfrm>
            <a:off x="785813" y="1000124"/>
            <a:ext cx="7072312" cy="4038927"/>
            <a:chOff x="785813" y="1000125"/>
            <a:chExt cx="7072312" cy="3465861"/>
          </a:xfrm>
        </p:grpSpPr>
        <p:sp>
          <p:nvSpPr>
            <p:cNvPr id="11" name="TextBox 3"/>
            <p:cNvSpPr txBox="1">
              <a:spLocks noChangeArrowheads="1"/>
            </p:cNvSpPr>
            <p:nvPr/>
          </p:nvSpPr>
          <p:spPr bwMode="auto">
            <a:xfrm>
              <a:off x="785813" y="1000125"/>
              <a:ext cx="3929062" cy="290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1600" dirty="0">
                  <a:latin typeface="Arial" pitchFamily="34" charset="0"/>
                  <a:cs typeface="Arial" pitchFamily="34" charset="0"/>
                </a:rPr>
                <a:t>Key Contacts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Box 4"/>
            <p:cNvSpPr txBox="1">
              <a:spLocks noChangeArrowheads="1"/>
            </p:cNvSpPr>
            <p:nvPr/>
          </p:nvSpPr>
          <p:spPr bwMode="auto">
            <a:xfrm>
              <a:off x="857250" y="1428750"/>
              <a:ext cx="7000875" cy="3037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1400" dirty="0">
                  <a:latin typeface="Arial" pitchFamily="34" charset="0"/>
                  <a:cs typeface="Arial" pitchFamily="34" charset="0"/>
                </a:rPr>
                <a:t>Paul Farr </a:t>
              </a:r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–      </a:t>
              </a:r>
              <a:r>
                <a:rPr lang="en-GB" sz="1400" dirty="0" smtClean="0">
                  <a:latin typeface="Arial" pitchFamily="34" charset="0"/>
                  <a:cs typeface="Arial" pitchFamily="34" charset="0"/>
                  <a:hlinkClick r:id="rId6"/>
                </a:rPr>
                <a:t>paul@commspower.com</a:t>
              </a:r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en-GB" sz="1400" dirty="0">
                <a:latin typeface="Arial" pitchFamily="34" charset="0"/>
                <a:cs typeface="Arial" pitchFamily="34" charset="0"/>
              </a:endParaRPr>
            </a:p>
            <a:p>
              <a:pPr eaLnBrk="1" hangingPunct="1"/>
              <a:r>
                <a:rPr lang="en-GB" sz="1400" dirty="0">
                  <a:latin typeface="Arial" pitchFamily="34" charset="0"/>
                  <a:cs typeface="Arial" pitchFamily="34" charset="0"/>
                </a:rPr>
                <a:t>Tel:  </a:t>
              </a:r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                       07595495963 </a:t>
              </a:r>
            </a:p>
            <a:p>
              <a:pPr eaLnBrk="1" hangingPunct="1"/>
              <a:endParaRPr lang="en-GB" sz="1400" dirty="0">
                <a:latin typeface="Arial" pitchFamily="34" charset="0"/>
                <a:cs typeface="Arial" pitchFamily="34" charset="0"/>
              </a:endParaRPr>
            </a:p>
            <a:p>
              <a:pPr eaLnBrk="1" hangingPunct="1"/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Jon Ekins –      </a:t>
              </a:r>
              <a:r>
                <a:rPr lang="en-GB" sz="1400" dirty="0" smtClean="0">
                  <a:latin typeface="Arial" pitchFamily="34" charset="0"/>
                  <a:cs typeface="Arial" pitchFamily="34" charset="0"/>
                  <a:hlinkClick r:id="rId7"/>
                </a:rPr>
                <a:t>jonekins@commspower.com</a:t>
              </a:r>
              <a:endParaRPr lang="en-GB" sz="1400" dirty="0" smtClean="0">
                <a:latin typeface="Arial" pitchFamily="34" charset="0"/>
                <a:cs typeface="Arial" pitchFamily="34" charset="0"/>
              </a:endParaRPr>
            </a:p>
            <a:p>
              <a:pPr eaLnBrk="1" hangingPunct="1"/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Tel:                         07764754361</a:t>
              </a:r>
              <a:endParaRPr lang="en-GB" sz="1400" dirty="0">
                <a:latin typeface="Arial" pitchFamily="34" charset="0"/>
                <a:cs typeface="Arial" pitchFamily="34" charset="0"/>
              </a:endParaRPr>
            </a:p>
            <a:p>
              <a:pPr eaLnBrk="1" hangingPunct="1"/>
              <a:endParaRPr lang="en-GB" sz="1400" dirty="0">
                <a:latin typeface="Arial" pitchFamily="34" charset="0"/>
                <a:cs typeface="Arial" pitchFamily="34" charset="0"/>
              </a:endParaRPr>
            </a:p>
            <a:p>
              <a:pPr eaLnBrk="1" hangingPunct="1"/>
              <a:r>
                <a:rPr lang="en-GB" sz="1400" dirty="0">
                  <a:latin typeface="Arial" pitchFamily="34" charset="0"/>
                  <a:cs typeface="Arial" pitchFamily="34" charset="0"/>
                </a:rPr>
                <a:t>Steve Brown – </a:t>
              </a:r>
              <a:r>
                <a:rPr lang="en-GB" sz="1400" dirty="0" smtClean="0">
                  <a:latin typeface="Arial" pitchFamily="34" charset="0"/>
                  <a:cs typeface="Arial" pitchFamily="34" charset="0"/>
                  <a:hlinkClick r:id="rId8"/>
                </a:rPr>
                <a:t>steve@commspower.com</a:t>
              </a:r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en-GB" sz="1400" dirty="0">
                <a:latin typeface="Arial" pitchFamily="34" charset="0"/>
                <a:cs typeface="Arial" pitchFamily="34" charset="0"/>
              </a:endParaRPr>
            </a:p>
            <a:p>
              <a:pPr eaLnBrk="1" hangingPunct="1"/>
              <a:r>
                <a:rPr lang="en-GB" sz="1400" dirty="0">
                  <a:latin typeface="Arial" pitchFamily="34" charset="0"/>
                  <a:cs typeface="Arial" pitchFamily="34" charset="0"/>
                </a:rPr>
                <a:t>Tel</a:t>
              </a:r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:                         07521715575</a:t>
              </a:r>
            </a:p>
            <a:p>
              <a:pPr eaLnBrk="1" hangingPunct="1"/>
              <a:endParaRPr lang="en-GB" sz="1400" dirty="0">
                <a:latin typeface="Arial" pitchFamily="34" charset="0"/>
                <a:cs typeface="Arial" pitchFamily="34" charset="0"/>
              </a:endParaRPr>
            </a:p>
            <a:p>
              <a:pPr eaLnBrk="1" hangingPunct="1"/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Web:  www.commspower.com</a:t>
              </a:r>
              <a:endParaRPr lang="en-GB" sz="1400" dirty="0">
                <a:latin typeface="Arial" pitchFamily="34" charset="0"/>
                <a:cs typeface="Arial" pitchFamily="34" charset="0"/>
              </a:endParaRPr>
            </a:p>
            <a:p>
              <a:pPr eaLnBrk="1" hangingPunct="1"/>
              <a:endParaRPr lang="en-US" sz="1400" dirty="0">
                <a:latin typeface="Arial" pitchFamily="34" charset="0"/>
                <a:cs typeface="Arial" pitchFamily="34" charset="0"/>
              </a:endParaRPr>
            </a:p>
            <a:p>
              <a:pPr eaLnBrk="1" hangingPunct="1"/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Registered Office: </a:t>
              </a:r>
              <a:r>
                <a:rPr lang="en-US" sz="1400" dirty="0">
                  <a:latin typeface="Arial" pitchFamily="34" charset="0"/>
                  <a:cs typeface="Arial" pitchFamily="34" charset="0"/>
                </a:rPr>
                <a:t>170 Northampton Road</a:t>
              </a:r>
              <a:br>
                <a:rPr lang="en-US" sz="1400" dirty="0">
                  <a:latin typeface="Arial" pitchFamily="34" charset="0"/>
                  <a:cs typeface="Arial" pitchFamily="34" charset="0"/>
                </a:rPr>
              </a:br>
              <a:r>
                <a:rPr lang="en-US" sz="1400" dirty="0">
                  <a:latin typeface="Arial" pitchFamily="34" charset="0"/>
                  <a:cs typeface="Arial" pitchFamily="34" charset="0"/>
                </a:rPr>
                <a:t>               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            </a:t>
              </a:r>
              <a:r>
                <a:rPr lang="en-US" sz="1400" dirty="0">
                  <a:latin typeface="Arial" pitchFamily="34" charset="0"/>
                  <a:cs typeface="Arial" pitchFamily="34" charset="0"/>
                </a:rPr>
                <a:t>Wellingborough</a:t>
              </a:r>
              <a:br>
                <a:rPr lang="en-US" sz="1400" dirty="0">
                  <a:latin typeface="Arial" pitchFamily="34" charset="0"/>
                  <a:cs typeface="Arial" pitchFamily="34" charset="0"/>
                </a:rPr>
              </a:br>
              <a:r>
                <a:rPr lang="en-US" sz="1400" dirty="0">
                  <a:latin typeface="Arial" pitchFamily="34" charset="0"/>
                  <a:cs typeface="Arial" pitchFamily="34" charset="0"/>
                </a:rPr>
                <a:t>               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            </a:t>
              </a:r>
              <a:r>
                <a:rPr lang="en-US" sz="1400" dirty="0">
                  <a:latin typeface="Arial" pitchFamily="34" charset="0"/>
                  <a:cs typeface="Arial" pitchFamily="34" charset="0"/>
                </a:rPr>
                <a:t>Northants</a:t>
              </a:r>
              <a:br>
                <a:rPr lang="en-US" sz="1400" dirty="0">
                  <a:latin typeface="Arial" pitchFamily="34" charset="0"/>
                  <a:cs typeface="Arial" pitchFamily="34" charset="0"/>
                </a:rPr>
              </a:br>
              <a:r>
                <a:rPr lang="en-US" sz="1400" dirty="0">
                  <a:latin typeface="Arial" pitchFamily="34" charset="0"/>
                  <a:cs typeface="Arial" pitchFamily="34" charset="0"/>
                </a:rPr>
                <a:t>                 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           </a:t>
              </a:r>
              <a:r>
                <a:rPr lang="en-US" sz="1400" dirty="0">
                  <a:latin typeface="Arial" pitchFamily="34" charset="0"/>
                  <a:cs typeface="Arial" pitchFamily="34" charset="0"/>
                </a:rPr>
                <a:t>NN8 3PJ </a:t>
              </a:r>
            </a:p>
            <a:p>
              <a:pPr eaLnBrk="1" hangingPunct="1"/>
              <a:endParaRPr lang="en-US" sz="1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903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028700"/>
              <a:ext cx="9144000" cy="4992588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6016" y="188640"/>
              <a:ext cx="3952646" cy="633984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0152" y="849885"/>
              <a:ext cx="3063240" cy="1474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562600"/>
              <a:ext cx="9144000" cy="1295400"/>
            </a:xfrm>
            <a:prstGeom prst="rect">
              <a:avLst/>
            </a:prstGeom>
          </p:spPr>
        </p:pic>
      </p:grp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928688" y="1143000"/>
            <a:ext cx="7215187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endParaRPr lang="en-GB" sz="1600" dirty="0" smtClean="0">
              <a:latin typeface="Arial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GB" sz="1400" dirty="0" smtClean="0">
                <a:latin typeface="Arial" charset="0"/>
              </a:rPr>
              <a:t>Comms </a:t>
            </a:r>
            <a:r>
              <a:rPr lang="en-GB" sz="1400" dirty="0">
                <a:latin typeface="Arial" charset="0"/>
              </a:rPr>
              <a:t>Power Limited is a company with over 4</a:t>
            </a:r>
            <a:r>
              <a:rPr lang="en-GB" sz="1400" dirty="0" smtClean="0">
                <a:latin typeface="Arial" charset="0"/>
              </a:rPr>
              <a:t>0</a:t>
            </a:r>
            <a:r>
              <a:rPr lang="en-GB" sz="1400" dirty="0">
                <a:latin typeface="Arial" charset="0"/>
              </a:rPr>
              <a:t>+ years experience in the areas </a:t>
            </a:r>
            <a:r>
              <a:rPr lang="en-GB" sz="1400" dirty="0" smtClean="0">
                <a:latin typeface="Arial" charset="0"/>
              </a:rPr>
              <a:t>of   Critical </a:t>
            </a:r>
            <a:r>
              <a:rPr lang="en-GB" sz="1400" dirty="0">
                <a:latin typeface="Arial" charset="0"/>
              </a:rPr>
              <a:t>power Installation &amp; Maintenance and </a:t>
            </a:r>
            <a:r>
              <a:rPr lang="en-GB" sz="1400" dirty="0" smtClean="0">
                <a:latin typeface="Arial" charset="0"/>
              </a:rPr>
              <a:t>Telecommunications</a:t>
            </a:r>
            <a:r>
              <a:rPr lang="en-GB" sz="1400" dirty="0">
                <a:latin typeface="Arial" charset="0"/>
              </a:rPr>
              <a:t> </a:t>
            </a:r>
          </a:p>
          <a:p>
            <a:pPr eaLnBrk="1" hangingPunct="1"/>
            <a:endParaRPr lang="en-US" sz="1400" dirty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en-GB" sz="1400" dirty="0">
              <a:latin typeface="Arial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GB" sz="1400" dirty="0">
                <a:latin typeface="Arial" charset="0"/>
              </a:rPr>
              <a:t>We </a:t>
            </a:r>
            <a:r>
              <a:rPr lang="en-GB" sz="1400" dirty="0" smtClean="0">
                <a:latin typeface="Arial" charset="0"/>
              </a:rPr>
              <a:t>specialise </a:t>
            </a:r>
            <a:r>
              <a:rPr lang="en-GB" sz="1400" dirty="0">
                <a:latin typeface="Arial" charset="0"/>
              </a:rPr>
              <a:t>i</a:t>
            </a:r>
            <a:r>
              <a:rPr lang="en-GB" sz="1400" dirty="0" smtClean="0">
                <a:latin typeface="Arial" charset="0"/>
              </a:rPr>
              <a:t>n, </a:t>
            </a:r>
            <a:r>
              <a:rPr lang="en-GB" sz="1400" dirty="0">
                <a:latin typeface="Arial" charset="0"/>
              </a:rPr>
              <a:t>AC and DC power installations &amp; commissioning and M&amp;E infrastructure installation and </a:t>
            </a:r>
            <a:r>
              <a:rPr lang="en-GB" sz="1400" dirty="0" smtClean="0">
                <a:latin typeface="Arial" charset="0"/>
              </a:rPr>
              <a:t>Telecommunications equipment</a:t>
            </a:r>
            <a:endParaRPr lang="en-GB" sz="1400" dirty="0">
              <a:latin typeface="Arial" charset="0"/>
            </a:endParaRPr>
          </a:p>
          <a:p>
            <a:pPr eaLnBrk="1" hangingPunct="1">
              <a:buFont typeface="Arial" charset="0"/>
              <a:buChar char="•"/>
            </a:pPr>
            <a:endParaRPr lang="en-GB" sz="1400" dirty="0">
              <a:latin typeface="Arial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GB" sz="1400" dirty="0">
                <a:latin typeface="Arial" charset="0"/>
              </a:rPr>
              <a:t>We are able to offer a full turnkey solution within Exchange and Data Centre environments</a:t>
            </a:r>
          </a:p>
          <a:p>
            <a:pPr eaLnBrk="1" hangingPunct="1">
              <a:buFont typeface="Arial" charset="0"/>
              <a:buChar char="•"/>
            </a:pPr>
            <a:endParaRPr lang="en-GB" sz="1400" dirty="0">
              <a:latin typeface="Arial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GB" sz="1400" dirty="0">
                <a:latin typeface="Arial" charset="0"/>
              </a:rPr>
              <a:t>We have completed </a:t>
            </a:r>
            <a:r>
              <a:rPr lang="en-GB" sz="1400" dirty="0" smtClean="0">
                <a:latin typeface="Arial" charset="0"/>
              </a:rPr>
              <a:t>installations &amp; projects across </a:t>
            </a:r>
            <a:r>
              <a:rPr lang="en-GB" sz="1400" dirty="0">
                <a:latin typeface="Arial" charset="0"/>
              </a:rPr>
              <a:t>the UK, Europe and North Africa. </a:t>
            </a:r>
          </a:p>
          <a:p>
            <a:pPr eaLnBrk="1" hangingPunct="1">
              <a:buFont typeface="Arial" charset="0"/>
              <a:buChar char="•"/>
            </a:pPr>
            <a:endParaRPr lang="en-GB" sz="1400" dirty="0">
              <a:latin typeface="Arial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GB" sz="1400" dirty="0">
                <a:latin typeface="Arial" charset="0"/>
              </a:rPr>
              <a:t>We are extremely experienced at working within mission critical areas where there can be no break in network uptime</a:t>
            </a:r>
          </a:p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64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028700"/>
              <a:ext cx="9144000" cy="4992588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6016" y="188640"/>
              <a:ext cx="3952646" cy="633984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0152" y="849885"/>
              <a:ext cx="3063240" cy="1474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562600"/>
              <a:ext cx="9144000" cy="1295400"/>
            </a:xfrm>
            <a:prstGeom prst="rect">
              <a:avLst/>
            </a:prstGeom>
          </p:spPr>
        </p:pic>
      </p:grp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765800" y="2564904"/>
            <a:ext cx="395021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285750" indent="-285750" eaLnBrk="1" hangingPunct="1">
              <a:buFont typeface="Arial" pitchFamily="34" charset="0"/>
              <a:buChar char="•"/>
            </a:pPr>
            <a:r>
              <a:rPr lang="en-GB" sz="1400" dirty="0" smtClean="0">
                <a:latin typeface="Arial" charset="0"/>
              </a:rPr>
              <a:t>Verizon 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GB" sz="1400" dirty="0" smtClean="0">
                <a:latin typeface="Arial" charset="0"/>
              </a:rPr>
              <a:t>SAFT Power LTD (Harmer &amp; Simmons)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GB" sz="1400" dirty="0" smtClean="0">
                <a:latin typeface="Arial" charset="0"/>
              </a:rPr>
              <a:t>Everything-Everywhere (Orange/T-Mobile)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GB" sz="1400" dirty="0" smtClean="0">
                <a:latin typeface="Arial" charset="0"/>
              </a:rPr>
              <a:t>Nokia/Ericcson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GB" sz="1400" dirty="0" smtClean="0">
                <a:latin typeface="Arial" charset="0"/>
              </a:rPr>
              <a:t>Eircom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GB" sz="1400" dirty="0" smtClean="0">
                <a:latin typeface="Arial" charset="0"/>
              </a:rPr>
              <a:t>Vodafone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GB" sz="1400" dirty="0" smtClean="0">
                <a:latin typeface="Arial" charset="0"/>
              </a:rPr>
              <a:t>Ministry of Defence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GB" sz="1400" dirty="0" smtClean="0">
                <a:latin typeface="Arial" charset="0"/>
              </a:rPr>
              <a:t>British Telecom (BT)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GB" sz="1400" dirty="0" smtClean="0">
                <a:latin typeface="Arial" charset="0"/>
              </a:rPr>
              <a:t>Openreach                                     </a:t>
            </a:r>
          </a:p>
          <a:p>
            <a:pPr eaLnBrk="1" hangingPunct="1"/>
            <a:r>
              <a:rPr lang="en-GB" sz="1800" dirty="0" smtClean="0">
                <a:latin typeface="Arial" charset="0"/>
              </a:rPr>
              <a:t> </a:t>
            </a:r>
            <a:endParaRPr lang="en-US" sz="1800" dirty="0"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500" y="1028700"/>
            <a:ext cx="6929438" cy="123110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GB" sz="1800" dirty="0">
              <a:latin typeface="+mj-lt"/>
            </a:endParaRPr>
          </a:p>
          <a:p>
            <a:pPr>
              <a:defRPr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Historically 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our staff have been in involved with and highly praised by companies which are all leaders in their own fields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defRPr/>
            </a:pPr>
            <a:endParaRPr lang="en-GB" sz="14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GB" sz="1400" dirty="0">
                <a:latin typeface="Arial" pitchFamily="34" charset="0"/>
                <a:cs typeface="Arial" pitchFamily="34" charset="0"/>
              </a:rPr>
              <a:t>These include: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0" y="2564904"/>
            <a:ext cx="30243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Eaton Power Solutions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Cable &amp; Wireless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Synetrix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Huawei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Talk Talk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NTT EU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Virgin Media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Level 3 Communications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Telehouse</a:t>
            </a:r>
            <a:endParaRPr lang="en-GB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50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028700"/>
              <a:ext cx="9144000" cy="4992588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6016" y="188640"/>
              <a:ext cx="3952646" cy="633984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0152" y="849885"/>
              <a:ext cx="3063240" cy="147400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562600"/>
              <a:ext cx="9144000" cy="1295400"/>
            </a:xfrm>
            <a:prstGeom prst="rect">
              <a:avLst/>
            </a:prstGeom>
          </p:spPr>
        </p:pic>
      </p:grpSp>
      <p:grpSp>
        <p:nvGrpSpPr>
          <p:cNvPr id="13" name="Group 12"/>
          <p:cNvGrpSpPr/>
          <p:nvPr/>
        </p:nvGrpSpPr>
        <p:grpSpPr>
          <a:xfrm>
            <a:off x="1143000" y="951706"/>
            <a:ext cx="6286500" cy="4595005"/>
            <a:chOff x="1143000" y="1143000"/>
            <a:chExt cx="6286500" cy="4203776"/>
          </a:xfrm>
        </p:grpSpPr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143000" y="1714500"/>
              <a:ext cx="6286500" cy="3632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endParaRPr lang="en-GB" sz="1400" dirty="0">
                <a:latin typeface="Arial" charset="0"/>
                <a:cs typeface="Times New Roman" pitchFamily="18" charset="0"/>
              </a:endParaRPr>
            </a:p>
            <a:p>
              <a:pPr eaLnBrk="0" hangingPunct="0">
                <a:buFontTx/>
                <a:buChar char="•"/>
              </a:pPr>
              <a:r>
                <a:rPr lang="en-GB" sz="1400" dirty="0">
                  <a:latin typeface="Arial" charset="0"/>
                  <a:cs typeface="Times New Roman" pitchFamily="18" charset="0"/>
                </a:rPr>
                <a:t> </a:t>
              </a:r>
              <a:r>
                <a:rPr lang="en-GB" sz="1400" dirty="0" smtClean="0">
                  <a:latin typeface="Arial" charset="0"/>
                  <a:cs typeface="Times New Roman" pitchFamily="18" charset="0"/>
                </a:rPr>
                <a:t>Installation of DC and AC power distribution cabinets and frames </a:t>
              </a:r>
            </a:p>
            <a:p>
              <a:pPr eaLnBrk="0" hangingPunct="0">
                <a:buFontTx/>
                <a:buChar char="•"/>
              </a:pPr>
              <a:r>
                <a:rPr lang="en-GB" sz="1400" dirty="0" smtClean="0">
                  <a:latin typeface="Arial" charset="0"/>
                  <a:cs typeface="Times New Roman" pitchFamily="18" charset="0"/>
                </a:rPr>
                <a:t>Vast </a:t>
              </a:r>
              <a:r>
                <a:rPr lang="en-GB" sz="1400" dirty="0">
                  <a:latin typeface="Arial" charset="0"/>
                  <a:cs typeface="Times New Roman" pitchFamily="18" charset="0"/>
                </a:rPr>
                <a:t>experience of the BT LLU (Local Loop Unbundling) offering and LLU Operators </a:t>
              </a:r>
              <a:r>
                <a:rPr lang="en-GB" sz="1400" dirty="0" smtClean="0">
                  <a:latin typeface="Arial" charset="0"/>
                  <a:cs typeface="Times New Roman" pitchFamily="18" charset="0"/>
                </a:rPr>
                <a:t>equipment</a:t>
              </a:r>
              <a:endParaRPr lang="en-GB" sz="1400" dirty="0">
                <a:latin typeface="Arial" charset="0"/>
                <a:cs typeface="Times New Roman" pitchFamily="18" charset="0"/>
              </a:endParaRPr>
            </a:p>
            <a:p>
              <a:pPr eaLnBrk="0" hangingPunct="0">
                <a:buFontTx/>
                <a:buChar char="•"/>
              </a:pPr>
              <a:r>
                <a:rPr lang="en-GB" sz="1400" dirty="0">
                  <a:latin typeface="Arial" charset="0"/>
                  <a:cs typeface="Times New Roman" pitchFamily="18" charset="0"/>
                </a:rPr>
                <a:t> </a:t>
              </a:r>
              <a:r>
                <a:rPr lang="en-GB" sz="1400" dirty="0" smtClean="0">
                  <a:latin typeface="Arial" charset="0"/>
                  <a:cs typeface="Times New Roman" pitchFamily="18" charset="0"/>
                </a:rPr>
                <a:t>Installation </a:t>
              </a:r>
              <a:r>
                <a:rPr lang="en-GB" sz="1400" dirty="0">
                  <a:latin typeface="Arial" charset="0"/>
                  <a:cs typeface="Times New Roman" pitchFamily="18" charset="0"/>
                </a:rPr>
                <a:t>and Commissioning of AC &amp;  DC power  systems </a:t>
              </a:r>
            </a:p>
            <a:p>
              <a:pPr eaLnBrk="0" hangingPunct="0">
                <a:buFontTx/>
                <a:buChar char="•"/>
              </a:pPr>
              <a:r>
                <a:rPr lang="en-GB" sz="1400" dirty="0">
                  <a:latin typeface="Arial" charset="0"/>
                  <a:cs typeface="Times New Roman" pitchFamily="18" charset="0"/>
                </a:rPr>
                <a:t> Installation, Commissioning, periodic testing and maintenance of Standby Power Batteries &amp; Systems </a:t>
              </a:r>
            </a:p>
            <a:p>
              <a:pPr eaLnBrk="0" hangingPunct="0">
                <a:buFontTx/>
                <a:buChar char="•"/>
              </a:pPr>
              <a:r>
                <a:rPr lang="en-GB" sz="1400" dirty="0">
                  <a:latin typeface="Arial" charset="0"/>
                  <a:cs typeface="Times New Roman" pitchFamily="18" charset="0"/>
                </a:rPr>
                <a:t> Cable Containment and Infrastructure installations </a:t>
              </a:r>
            </a:p>
            <a:p>
              <a:pPr eaLnBrk="0" hangingPunct="0">
                <a:buFontTx/>
                <a:buChar char="•"/>
              </a:pPr>
              <a:r>
                <a:rPr lang="en-GB" sz="1400" dirty="0" smtClean="0">
                  <a:latin typeface="Arial" charset="0"/>
                  <a:cs typeface="Times New Roman" pitchFamily="18" charset="0"/>
                </a:rPr>
                <a:t> AC </a:t>
              </a:r>
              <a:r>
                <a:rPr lang="en-GB" sz="1400" dirty="0">
                  <a:latin typeface="Arial" charset="0"/>
                  <a:cs typeface="Times New Roman" pitchFamily="18" charset="0"/>
                </a:rPr>
                <a:t>and Inverted AC power system installations </a:t>
              </a:r>
            </a:p>
            <a:p>
              <a:pPr eaLnBrk="0" hangingPunct="0">
                <a:buFontTx/>
                <a:buChar char="•"/>
              </a:pPr>
              <a:r>
                <a:rPr lang="en-GB" sz="1400" dirty="0">
                  <a:latin typeface="Arial" charset="0"/>
                  <a:cs typeface="Times New Roman" pitchFamily="18" charset="0"/>
                </a:rPr>
                <a:t> Works within mission critical areas.</a:t>
              </a:r>
            </a:p>
            <a:p>
              <a:pPr eaLnBrk="0" hangingPunct="0">
                <a:buFontTx/>
                <a:buChar char="•"/>
              </a:pPr>
              <a:r>
                <a:rPr lang="en-GB" sz="1400" dirty="0">
                  <a:latin typeface="Arial" charset="0"/>
                  <a:cs typeface="Times New Roman" pitchFamily="18" charset="0"/>
                </a:rPr>
                <a:t> Exchange &amp; Data Centre infrastructure (</a:t>
              </a:r>
              <a:r>
                <a:rPr lang="en-GB" sz="1400" dirty="0">
                  <a:latin typeface="Arial" charset="0"/>
                </a:rPr>
                <a:t>racks, power supplies, cable management and interconnectivity cabling</a:t>
              </a:r>
              <a:r>
                <a:rPr lang="en-GB" sz="1400" dirty="0" smtClean="0">
                  <a:latin typeface="Arial" charset="0"/>
                </a:rPr>
                <a:t>)</a:t>
              </a:r>
            </a:p>
            <a:p>
              <a:pPr eaLnBrk="0" hangingPunct="0">
                <a:buFontTx/>
                <a:buChar char="•"/>
              </a:pPr>
              <a:r>
                <a:rPr lang="en-GB" sz="1400" dirty="0" smtClean="0">
                  <a:latin typeface="Arial" charset="0"/>
                  <a:cs typeface="Times New Roman" pitchFamily="18" charset="0"/>
                </a:rPr>
                <a:t>The Installation and Commissioning of MSAN’s  (Multi Service Access Nodes) and DSLAM’s (Digital Subscriber Line Access Multiplexers</a:t>
              </a:r>
            </a:p>
            <a:p>
              <a:pPr eaLnBrk="0" hangingPunct="0">
                <a:buFontTx/>
                <a:buChar char="•"/>
              </a:pPr>
              <a:r>
                <a:rPr lang="en-GB" sz="1400" dirty="0" smtClean="0">
                  <a:latin typeface="Arial" charset="0"/>
                  <a:cs typeface="Times New Roman" pitchFamily="18" charset="0"/>
                </a:rPr>
                <a:t>Fixed line and Mobile Telecommunications equipment</a:t>
              </a:r>
            </a:p>
            <a:p>
              <a:pPr eaLnBrk="0" hangingPunct="0">
                <a:buFontTx/>
                <a:buChar char="•"/>
              </a:pPr>
              <a:r>
                <a:rPr lang="en-GB" sz="1400" dirty="0" smtClean="0">
                  <a:latin typeface="Arial" charset="0"/>
                  <a:cs typeface="Times New Roman" pitchFamily="18" charset="0"/>
                </a:rPr>
                <a:t>Copper, Co-axial, Cat 5/6 and fibre installations</a:t>
              </a:r>
            </a:p>
            <a:p>
              <a:pPr eaLnBrk="0" hangingPunct="0">
                <a:buFontTx/>
                <a:buChar char="•"/>
              </a:pPr>
              <a:endParaRPr lang="en-GB" sz="1400" dirty="0" smtClean="0">
                <a:latin typeface="Arial" charset="0"/>
                <a:cs typeface="Times New Roman" pitchFamily="18" charset="0"/>
              </a:endParaRPr>
            </a:p>
            <a:p>
              <a:pPr eaLnBrk="0" hangingPunct="0">
                <a:buFontTx/>
                <a:buChar char="•"/>
              </a:pPr>
              <a:endParaRPr lang="en-US" sz="1400" dirty="0">
                <a:latin typeface="Arial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214438" y="1143000"/>
              <a:ext cx="3071812" cy="3698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1800" b="1" dirty="0">
                  <a:latin typeface="+mj-lt"/>
                </a:rPr>
                <a:t>Key Competencies</a:t>
              </a:r>
              <a:endParaRPr lang="en-US" sz="1800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11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028700"/>
              <a:ext cx="9144000" cy="4992588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6016" y="188640"/>
              <a:ext cx="3952646" cy="633984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0152" y="849885"/>
              <a:ext cx="3063240" cy="1474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562600"/>
              <a:ext cx="9144000" cy="1295400"/>
            </a:xfrm>
            <a:prstGeom prst="rect">
              <a:avLst/>
            </a:prstGeom>
          </p:spPr>
        </p:pic>
      </p:grpSp>
      <p:grpSp>
        <p:nvGrpSpPr>
          <p:cNvPr id="7" name="Group 6"/>
          <p:cNvGrpSpPr/>
          <p:nvPr/>
        </p:nvGrpSpPr>
        <p:grpSpPr>
          <a:xfrm>
            <a:off x="642938" y="1143000"/>
            <a:ext cx="7358062" cy="4428590"/>
            <a:chOff x="642938" y="1143000"/>
            <a:chExt cx="7358062" cy="4428590"/>
          </a:xfrm>
        </p:grpSpPr>
        <p:sp>
          <p:nvSpPr>
            <p:cNvPr id="8" name="TextBox 3"/>
            <p:cNvSpPr txBox="1">
              <a:spLocks noChangeArrowheads="1"/>
            </p:cNvSpPr>
            <p:nvPr/>
          </p:nvSpPr>
          <p:spPr bwMode="auto">
            <a:xfrm>
              <a:off x="642938" y="1143000"/>
              <a:ext cx="3643312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dirty="0">
                  <a:latin typeface="Arial" pitchFamily="34" charset="0"/>
                  <a:cs typeface="Arial" pitchFamily="34" charset="0"/>
                </a:rPr>
                <a:t>Key Skills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Box 4"/>
            <p:cNvSpPr txBox="1">
              <a:spLocks noChangeArrowheads="1"/>
            </p:cNvSpPr>
            <p:nvPr/>
          </p:nvSpPr>
          <p:spPr bwMode="auto">
            <a:xfrm>
              <a:off x="857250" y="1785938"/>
              <a:ext cx="7143750" cy="37856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buFont typeface="Arial" charset="0"/>
                <a:buChar char="•"/>
              </a:pPr>
              <a:r>
                <a:rPr lang="en-GB" sz="1600" dirty="0"/>
                <a:t> </a:t>
              </a:r>
              <a:r>
                <a:rPr lang="en-GB" sz="1600" dirty="0" smtClean="0"/>
                <a:t>   </a:t>
              </a:r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All electricians C&amp;G 2361 &amp; </a:t>
              </a:r>
              <a:r>
                <a:rPr lang="en-GB" sz="1400" dirty="0">
                  <a:latin typeface="Arial" pitchFamily="34" charset="0"/>
                  <a:cs typeface="Arial" pitchFamily="34" charset="0"/>
                </a:rPr>
                <a:t>17</a:t>
              </a:r>
              <a:r>
                <a:rPr lang="en-GB" sz="1400" baseline="30000" dirty="0">
                  <a:latin typeface="Arial" pitchFamily="34" charset="0"/>
                  <a:cs typeface="Arial" pitchFamily="34" charset="0"/>
                </a:rPr>
                <a:t>th</a:t>
              </a:r>
              <a:r>
                <a:rPr lang="en-GB" sz="1400" dirty="0">
                  <a:latin typeface="Arial" pitchFamily="34" charset="0"/>
                  <a:cs typeface="Arial" pitchFamily="34" charset="0"/>
                </a:rPr>
                <a:t> edition BS7671 </a:t>
              </a:r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trained and time served</a:t>
              </a:r>
            </a:p>
            <a:p>
              <a:pPr eaLnBrk="1" hangingPunct="1">
                <a:buFont typeface="Arial" charset="0"/>
                <a:buChar char="•"/>
              </a:pPr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    All electricians DC specialist &amp; experienced</a:t>
              </a:r>
              <a:endParaRPr lang="en-GB" sz="1400" dirty="0">
                <a:latin typeface="Arial" pitchFamily="34" charset="0"/>
                <a:cs typeface="Arial" pitchFamily="34" charset="0"/>
              </a:endParaRPr>
            </a:p>
            <a:p>
              <a:pPr eaLnBrk="1" hangingPunct="1">
                <a:buFont typeface="Arial" charset="0"/>
                <a:buChar char="•"/>
              </a:pPr>
              <a:r>
                <a:rPr lang="en-GB" sz="14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   Factory </a:t>
              </a:r>
              <a:r>
                <a:rPr lang="en-GB" sz="1400" dirty="0">
                  <a:latin typeface="Arial" pitchFamily="34" charset="0"/>
                  <a:cs typeface="Arial" pitchFamily="34" charset="0"/>
                </a:rPr>
                <a:t>trained installation courses where appropriate</a:t>
              </a:r>
            </a:p>
            <a:p>
              <a:pPr eaLnBrk="1" hangingPunct="1">
                <a:buFont typeface="Arial" charset="0"/>
                <a:buChar char="•"/>
              </a:pPr>
              <a:r>
                <a:rPr lang="en-GB" sz="14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   Multi </a:t>
              </a:r>
              <a:r>
                <a:rPr lang="en-GB" sz="1400" dirty="0">
                  <a:latin typeface="Arial" pitchFamily="34" charset="0"/>
                  <a:cs typeface="Arial" pitchFamily="34" charset="0"/>
                </a:rPr>
                <a:t>skilled teams telecoms / electrical / mechanical mixes where required</a:t>
              </a:r>
            </a:p>
            <a:p>
              <a:pPr eaLnBrk="1" hangingPunct="1">
                <a:buFont typeface="Arial" charset="0"/>
                <a:buChar char="•"/>
              </a:pPr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    Mobile – UK wide operation</a:t>
              </a:r>
            </a:p>
            <a:p>
              <a:pPr eaLnBrk="1" hangingPunct="1">
                <a:buFont typeface="Arial" charset="0"/>
                <a:buChar char="•"/>
              </a:pPr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GB" sz="1400" dirty="0">
                  <a:latin typeface="Arial" pitchFamily="34" charset="0"/>
                  <a:cs typeface="Arial" pitchFamily="34" charset="0"/>
                </a:rPr>
                <a:t>24 / 7 demonstrated capability</a:t>
              </a:r>
            </a:p>
            <a:p>
              <a:pPr eaLnBrk="1" hangingPunct="1">
                <a:buFont typeface="Arial" charset="0"/>
                <a:buChar char="•"/>
              </a:pPr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   </a:t>
              </a:r>
              <a:r>
                <a:rPr lang="en-GB" sz="1400" dirty="0">
                  <a:latin typeface="Arial" pitchFamily="34" charset="0"/>
                  <a:cs typeface="Arial" pitchFamily="34" charset="0"/>
                </a:rPr>
                <a:t>Telecoms infrastructure conversant and operations aware</a:t>
              </a:r>
            </a:p>
            <a:p>
              <a:pPr eaLnBrk="1" hangingPunct="1">
                <a:buFont typeface="Arial" charset="0"/>
                <a:buChar char="•"/>
              </a:pPr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GB" sz="1400" dirty="0">
                  <a:latin typeface="Arial" pitchFamily="34" charset="0"/>
                  <a:cs typeface="Arial" pitchFamily="34" charset="0"/>
                </a:rPr>
                <a:t>In depth knowledge of </a:t>
              </a:r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Health </a:t>
              </a:r>
              <a:r>
                <a:rPr lang="en-GB" sz="1400" dirty="0">
                  <a:latin typeface="Arial" pitchFamily="34" charset="0"/>
                  <a:cs typeface="Arial" pitchFamily="34" charset="0"/>
                </a:rPr>
                <a:t>&amp; </a:t>
              </a:r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Safety </a:t>
              </a:r>
              <a:r>
                <a:rPr lang="en-GB" sz="1400" dirty="0">
                  <a:latin typeface="Arial" pitchFamily="34" charset="0"/>
                  <a:cs typeface="Arial" pitchFamily="34" charset="0"/>
                </a:rPr>
                <a:t>working procedures and documentation</a:t>
              </a:r>
            </a:p>
            <a:p>
              <a:pPr eaLnBrk="1" hangingPunct="1">
                <a:buFont typeface="Arial" charset="0"/>
                <a:buChar char="•"/>
              </a:pPr>
              <a:r>
                <a:rPr lang="en-GB" sz="14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   Skilled </a:t>
              </a:r>
              <a:r>
                <a:rPr lang="en-GB" sz="1400" dirty="0">
                  <a:latin typeface="Arial" pitchFamily="34" charset="0"/>
                  <a:cs typeface="Arial" pitchFamily="34" charset="0"/>
                </a:rPr>
                <a:t>at Live working procedures and techniques (no network downtime)</a:t>
              </a:r>
            </a:p>
            <a:p>
              <a:pPr eaLnBrk="1" hangingPunct="1">
                <a:buFont typeface="Arial" charset="0"/>
                <a:buChar char="•"/>
              </a:pPr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GB" sz="1400" dirty="0">
                  <a:latin typeface="Arial" pitchFamily="34" charset="0"/>
                  <a:cs typeface="Arial" pitchFamily="34" charset="0"/>
                </a:rPr>
                <a:t>Site audit and testing capable teams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Engineers skilled in the main power vendor equipment utilised today – AC &amp; DC 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Engineers skilled in the main telecoms equipment vendors systems and network practices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A backroom support team that has programme and project managed major network rollouts, on time and on budget (LLU main carriers and ISP’s)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GB" sz="1400" dirty="0" smtClean="0">
                  <a:latin typeface="Arial" pitchFamily="34" charset="0"/>
                  <a:cs typeface="Arial" pitchFamily="34" charset="0"/>
                </a:rPr>
                <a:t>Skilled power system technicians – live working &amp; connection capable  </a:t>
              </a:r>
            </a:p>
            <a:p>
              <a:pPr eaLnBrk="1" hangingPunct="1">
                <a:buFont typeface="Arial" charset="0"/>
                <a:buChar char="•"/>
              </a:pPr>
              <a:endParaRPr lang="en-US" sz="1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984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028700"/>
              <a:ext cx="9144000" cy="4992588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6016" y="188640"/>
              <a:ext cx="3952646" cy="633984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0152" y="849885"/>
              <a:ext cx="3063240" cy="1474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562600"/>
              <a:ext cx="9144000" cy="1295400"/>
            </a:xfrm>
            <a:prstGeom prst="rect">
              <a:avLst/>
            </a:prstGeom>
          </p:spPr>
        </p:pic>
      </p:grp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908050"/>
            <a:ext cx="8229600" cy="57467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800" dirty="0" smtClean="0">
                <a:latin typeface="Arial" pitchFamily="34" charset="0"/>
                <a:cs typeface="Arial" pitchFamily="34" charset="0"/>
              </a:rPr>
              <a:t>Energy Products/Services </a:t>
            </a:r>
            <a:endParaRPr lang="en-GB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12287" y="1636352"/>
            <a:ext cx="8229600" cy="37772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AC LVD Distribution boards</a:t>
            </a:r>
          </a:p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DC Distribution Cabinets and boards</a:t>
            </a:r>
          </a:p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UPS systems</a:t>
            </a:r>
          </a:p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DC Systems &amp; Rectifiers</a:t>
            </a:r>
          </a:p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Power Sub Distribution (AC &amp; DC) Cabinets/Modules, Intelligent power strips</a:t>
            </a:r>
          </a:p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AC to DC Inverters</a:t>
            </a:r>
          </a:p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Racks and Enclosures</a:t>
            </a:r>
          </a:p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Batteries</a:t>
            </a:r>
          </a:p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Factory optimised pre build &amp; pre staged modular solutions</a:t>
            </a:r>
          </a:p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Power Optimisation Equipment (Energy Efficiency)</a:t>
            </a:r>
          </a:p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Cabling &amp; Cables </a:t>
            </a:r>
          </a:p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Consumables </a:t>
            </a:r>
            <a:endParaRPr lang="en-GB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5" descr="powerSupplySmallBord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4896" y="3873500"/>
            <a:ext cx="2540000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4747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216024"/>
            <a:ext cx="9144000" cy="6669360"/>
            <a:chOff x="0" y="188640"/>
            <a:chExt cx="9144000" cy="6669360"/>
          </a:xfrm>
        </p:grpSpPr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025352"/>
              <a:ext cx="9144000" cy="4992588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6016" y="188640"/>
              <a:ext cx="3952646" cy="633984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0152" y="849885"/>
              <a:ext cx="3063240" cy="1474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562600"/>
              <a:ext cx="9144000" cy="1295400"/>
            </a:xfrm>
            <a:prstGeom prst="rect">
              <a:avLst/>
            </a:prstGeom>
          </p:spPr>
        </p:pic>
      </p:grp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945696" y="1128449"/>
            <a:ext cx="7143750" cy="418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/>
            <a:endParaRPr lang="en-GB" sz="1400" dirty="0">
              <a:latin typeface="Arial" charset="0"/>
            </a:endParaRPr>
          </a:p>
          <a:p>
            <a:pPr eaLnBrk="1" hangingPunct="1"/>
            <a:r>
              <a:rPr lang="en-GB" sz="1400" dirty="0">
                <a:latin typeface="Arial" charset="0"/>
              </a:rPr>
              <a:t>Experienced in the design and implementation / installation of AC &amp; DC power schemes &amp; Backup Battery </a:t>
            </a:r>
            <a:r>
              <a:rPr lang="en-GB" sz="1400" dirty="0" smtClean="0">
                <a:latin typeface="Arial" charset="0"/>
              </a:rPr>
              <a:t>systems</a:t>
            </a:r>
          </a:p>
          <a:p>
            <a:pPr eaLnBrk="1" hangingPunct="1">
              <a:buFont typeface="Arial" charset="0"/>
              <a:buChar char="•"/>
            </a:pPr>
            <a:endParaRPr lang="en-GB" sz="1400" dirty="0">
              <a:latin typeface="Arial" charset="0"/>
            </a:endParaRPr>
          </a:p>
          <a:p>
            <a:pPr eaLnBrk="1" hangingPunct="1"/>
            <a:r>
              <a:rPr lang="en-GB" sz="1400" dirty="0">
                <a:latin typeface="Arial" charset="0"/>
              </a:rPr>
              <a:t>Experienced in all major OEM’s DC systems including</a:t>
            </a:r>
          </a:p>
          <a:p>
            <a:pPr eaLnBrk="1" hangingPunct="1"/>
            <a:endParaRPr lang="en-GB" sz="1400" dirty="0">
              <a:latin typeface="Arial" charset="0"/>
            </a:endParaRP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GB" sz="1400" dirty="0">
                <a:latin typeface="Arial" charset="0"/>
              </a:rPr>
              <a:t>PowerOne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GB" sz="1400" dirty="0">
                <a:latin typeface="Arial" charset="0"/>
              </a:rPr>
              <a:t>Eltek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GB" sz="1400" dirty="0">
                <a:latin typeface="Arial" charset="0"/>
              </a:rPr>
              <a:t>Eaton Powerware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GB" sz="1400" dirty="0">
                <a:latin typeface="Arial" charset="0"/>
              </a:rPr>
              <a:t>Benning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GB" sz="1400" dirty="0">
                <a:latin typeface="Arial" charset="0"/>
              </a:rPr>
              <a:t>SAFT (Harmer &amp; Simmons)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GB" sz="1400" dirty="0">
                <a:latin typeface="Arial" charset="0"/>
              </a:rPr>
              <a:t>Delta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GB" sz="1400" dirty="0">
                <a:latin typeface="Arial" charset="0"/>
              </a:rPr>
              <a:t>Lineage (GE Energy)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GB" sz="1400" dirty="0">
                <a:latin typeface="Arial" charset="0"/>
              </a:rPr>
              <a:t>Emerson/Ericsson</a:t>
            </a:r>
          </a:p>
          <a:p>
            <a:pPr eaLnBrk="1" hangingPunct="1">
              <a:buFont typeface="Arial" charset="0"/>
              <a:buChar char="•"/>
            </a:pPr>
            <a:endParaRPr lang="en-GB" sz="1400" dirty="0">
              <a:latin typeface="Arial" charset="0"/>
            </a:endParaRPr>
          </a:p>
          <a:p>
            <a:pPr eaLnBrk="1" hangingPunct="1">
              <a:buFont typeface="Arial" charset="0"/>
              <a:buChar char="•"/>
            </a:pPr>
            <a:endParaRPr lang="en-GB" sz="2800" dirty="0"/>
          </a:p>
          <a:p>
            <a:pPr eaLnBrk="1" hangingPunct="1">
              <a:buFont typeface="Arial" charset="0"/>
              <a:buChar char="•"/>
            </a:pPr>
            <a:endParaRPr lang="en-GB" sz="2800" dirty="0"/>
          </a:p>
        </p:txBody>
      </p:sp>
      <p:pic>
        <p:nvPicPr>
          <p:cNvPr id="10" name="Picture 4" descr="electricianPowerCablesSmallBord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223763"/>
            <a:ext cx="1485900" cy="195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000125" y="785813"/>
            <a:ext cx="13244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latin typeface="Arial" pitchFamily="34" charset="0"/>
                <a:cs typeface="Arial" pitchFamily="34" charset="0"/>
              </a:rPr>
              <a:t>DC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Systems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180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028700"/>
              <a:ext cx="9144000" cy="4992588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6016" y="188640"/>
              <a:ext cx="3952646" cy="633984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0152" y="849885"/>
              <a:ext cx="3063240" cy="1474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562600"/>
              <a:ext cx="9144000" cy="1295400"/>
            </a:xfrm>
            <a:prstGeom prst="rect">
              <a:avLst/>
            </a:prstGeom>
          </p:spPr>
        </p:pic>
      </p:grpSp>
      <p:grpSp>
        <p:nvGrpSpPr>
          <p:cNvPr id="7" name="Group 6"/>
          <p:cNvGrpSpPr/>
          <p:nvPr/>
        </p:nvGrpSpPr>
        <p:grpSpPr>
          <a:xfrm>
            <a:off x="571500" y="857250"/>
            <a:ext cx="7654364" cy="4417935"/>
            <a:chOff x="571500" y="857250"/>
            <a:chExt cx="7654364" cy="4417935"/>
          </a:xfrm>
        </p:grpSpPr>
        <p:sp>
          <p:nvSpPr>
            <p:cNvPr id="8" name="Rectangle 7"/>
            <p:cNvSpPr/>
            <p:nvPr/>
          </p:nvSpPr>
          <p:spPr>
            <a:xfrm>
              <a:off x="642938" y="857250"/>
              <a:ext cx="1272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b="1" dirty="0">
                  <a:latin typeface="+mj-lt"/>
                </a:rPr>
                <a:t>AC Services</a:t>
              </a:r>
              <a:endParaRPr lang="en-US" b="1" dirty="0">
                <a:latin typeface="+mj-lt"/>
              </a:endParaRPr>
            </a:p>
          </p:txBody>
        </p:sp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571500" y="1571625"/>
              <a:ext cx="6858000" cy="2634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buFont typeface="Arial" charset="0"/>
                <a:buChar char="•"/>
              </a:pPr>
              <a:r>
                <a:rPr lang="en-GB" sz="1400" dirty="0">
                  <a:latin typeface="Arial" charset="0"/>
                </a:rPr>
                <a:t>AC upgrade &amp; switchgear new build </a:t>
              </a:r>
            </a:p>
            <a:p>
              <a:pPr>
                <a:buFont typeface="Arial" charset="0"/>
                <a:buChar char="•"/>
              </a:pPr>
              <a:r>
                <a:rPr lang="en-GB" sz="1400" dirty="0">
                  <a:latin typeface="Arial" charset="0"/>
                </a:rPr>
                <a:t>AC Enablement works </a:t>
              </a:r>
            </a:p>
            <a:p>
              <a:pPr>
                <a:buFont typeface="Arial" charset="0"/>
                <a:buChar char="•"/>
              </a:pPr>
              <a:r>
                <a:rPr lang="en-GB" sz="1400" dirty="0">
                  <a:latin typeface="Arial" charset="0"/>
                </a:rPr>
                <a:t>UPS provision &amp; Installation </a:t>
              </a:r>
            </a:p>
            <a:p>
              <a:pPr>
                <a:buFont typeface="Arial" charset="0"/>
                <a:buChar char="•"/>
              </a:pPr>
              <a:r>
                <a:rPr lang="en-GB" sz="1400" dirty="0">
                  <a:latin typeface="Arial" charset="0"/>
                </a:rPr>
                <a:t>Inverter provision &amp; Installation</a:t>
              </a:r>
            </a:p>
            <a:p>
              <a:pPr>
                <a:buFont typeface="Arial" charset="0"/>
                <a:buChar char="•"/>
              </a:pPr>
              <a:r>
                <a:rPr lang="en-GB" sz="1400" dirty="0">
                  <a:latin typeface="Arial" charset="0"/>
                </a:rPr>
                <a:t>UPS in life maintenance </a:t>
              </a:r>
            </a:p>
            <a:p>
              <a:pPr>
                <a:buFont typeface="Arial" charset="0"/>
                <a:buChar char="•"/>
              </a:pPr>
              <a:r>
                <a:rPr lang="en-GB" sz="1400" dirty="0">
                  <a:latin typeface="Arial" charset="0"/>
                </a:rPr>
                <a:t>AC infrastructure design &amp; Installation </a:t>
              </a:r>
            </a:p>
            <a:p>
              <a:pPr>
                <a:buFont typeface="Arial" charset="0"/>
                <a:buChar char="•"/>
              </a:pPr>
              <a:r>
                <a:rPr lang="en-GB" sz="1400" dirty="0">
                  <a:latin typeface="Arial" charset="0"/>
                </a:rPr>
                <a:t>Street cabinet installation </a:t>
              </a:r>
            </a:p>
            <a:p>
              <a:pPr>
                <a:buFont typeface="Arial" charset="0"/>
                <a:buChar char="•"/>
              </a:pPr>
              <a:r>
                <a:rPr lang="en-GB" sz="1400" dirty="0">
                  <a:latin typeface="Arial" charset="0"/>
                </a:rPr>
                <a:t>M&amp;E Site recovery </a:t>
              </a:r>
            </a:p>
            <a:p>
              <a:pPr>
                <a:buFont typeface="Arial" charset="0"/>
                <a:buChar char="•"/>
              </a:pPr>
              <a:r>
                <a:rPr lang="en-GB" sz="1400" dirty="0">
                  <a:latin typeface="Arial" charset="0"/>
                </a:rPr>
                <a:t>Project Management </a:t>
              </a:r>
            </a:p>
            <a:p>
              <a:pPr>
                <a:buFont typeface="Arial" charset="0"/>
                <a:buChar char="•"/>
              </a:pPr>
              <a:r>
                <a:rPr lang="en-GB" sz="1400" dirty="0">
                  <a:latin typeface="Arial" charset="0"/>
                </a:rPr>
                <a:t>Supply authority liaison </a:t>
              </a:r>
            </a:p>
            <a:p>
              <a:pPr>
                <a:buFont typeface="Arial" charset="0"/>
                <a:buChar char="•"/>
              </a:pPr>
              <a:r>
                <a:rPr lang="en-GB" sz="1400" dirty="0">
                  <a:latin typeface="Arial" charset="0"/>
                </a:rPr>
                <a:t>Safety Appliance testing </a:t>
              </a:r>
            </a:p>
            <a:p>
              <a:pPr>
                <a:lnSpc>
                  <a:spcPct val="80000"/>
                </a:lnSpc>
                <a:buFont typeface="Arial" charset="0"/>
                <a:buChar char="•"/>
              </a:pPr>
              <a:r>
                <a:rPr lang="en-GB" sz="1400" dirty="0">
                  <a:latin typeface="Arial" charset="0"/>
                </a:rPr>
                <a:t>24 / 7 capability </a:t>
              </a:r>
            </a:p>
          </p:txBody>
        </p:sp>
        <p:pic>
          <p:nvPicPr>
            <p:cNvPr id="10" name="Picture 4" descr="electricianMeasureConsumedCurrentSmallBorder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8814" y="3236835"/>
              <a:ext cx="3067050" cy="2038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9333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700"/>
            <a:ext cx="9144000" cy="499258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88640"/>
            <a:ext cx="3952646" cy="6339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849885"/>
            <a:ext cx="3063240" cy="147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62600"/>
            <a:ext cx="9144000" cy="1295400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357188" y="1000125"/>
            <a:ext cx="7786687" cy="4228530"/>
            <a:chOff x="357188" y="1000125"/>
            <a:chExt cx="7786687" cy="4228530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57188" y="1000125"/>
              <a:ext cx="7786687" cy="3939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tabLst>
                  <a:tab pos="457200" algn="l"/>
                </a:tabLst>
              </a:pPr>
              <a:r>
                <a:rPr lang="en-GB" sz="2000" dirty="0">
                  <a:latin typeface="Arial" charset="0"/>
                  <a:ea typeface="Times New Roman" pitchFamily="18" charset="0"/>
                  <a:cs typeface="Arial" charset="0"/>
                </a:rPr>
                <a:t>Telecom &amp; Data Centre Services</a:t>
              </a:r>
            </a:p>
            <a:p>
              <a:pPr eaLnBrk="0" hangingPunct="0">
                <a:tabLst>
                  <a:tab pos="457200" algn="l"/>
                </a:tabLst>
              </a:pPr>
              <a:endParaRPr lang="en-US" sz="2000" dirty="0">
                <a:ea typeface="Times New Roman" pitchFamily="18" charset="0"/>
                <a:cs typeface="Arial" charset="0"/>
              </a:endParaRPr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GB" sz="1400" dirty="0">
                  <a:latin typeface="Arial" charset="0"/>
                  <a:ea typeface="Times New Roman" pitchFamily="18" charset="0"/>
                  <a:cs typeface="Arial" charset="0"/>
                </a:rPr>
                <a:t>Traditional Copper installation (</a:t>
              </a:r>
              <a:r>
                <a:rPr lang="en-GB" sz="1400" dirty="0" err="1">
                  <a:latin typeface="Arial" charset="0"/>
                  <a:ea typeface="Times New Roman" pitchFamily="18" charset="0"/>
                  <a:cs typeface="Arial" charset="0"/>
                </a:rPr>
                <a:t>i.e</a:t>
              </a:r>
              <a:r>
                <a:rPr lang="en-GB" sz="1400" dirty="0">
                  <a:latin typeface="Arial" charset="0"/>
                  <a:ea typeface="Times New Roman" pitchFamily="18" charset="0"/>
                  <a:cs typeface="Arial" charset="0"/>
                </a:rPr>
                <a:t> tie pairs / gun wrapping / block punching </a:t>
              </a:r>
              <a:r>
                <a:rPr lang="en-GB" sz="1400" dirty="0" err="1">
                  <a:latin typeface="Arial" charset="0"/>
                  <a:ea typeface="Times New Roman" pitchFamily="18" charset="0"/>
                  <a:cs typeface="Arial" charset="0"/>
                </a:rPr>
                <a:t>etc</a:t>
              </a:r>
              <a:r>
                <a:rPr lang="en-GB" sz="1400" dirty="0">
                  <a:latin typeface="Arial" charset="0"/>
                  <a:ea typeface="Times New Roman" pitchFamily="18" charset="0"/>
                  <a:cs typeface="Arial" charset="0"/>
                </a:rPr>
                <a:t> ) </a:t>
              </a:r>
              <a:endParaRPr lang="en-US" sz="1400" dirty="0">
                <a:ea typeface="Times New Roman" pitchFamily="18" charset="0"/>
                <a:cs typeface="Arial" charset="0"/>
              </a:endParaRPr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GB" sz="1400" dirty="0">
                  <a:latin typeface="Arial" charset="0"/>
                  <a:ea typeface="Times New Roman" pitchFamily="18" charset="0"/>
                  <a:cs typeface="Arial" charset="0"/>
                </a:rPr>
                <a:t>On site testing &amp; commissioning </a:t>
              </a:r>
              <a:endParaRPr lang="en-US" sz="1400" dirty="0">
                <a:ea typeface="Times New Roman" pitchFamily="18" charset="0"/>
                <a:cs typeface="Arial" charset="0"/>
              </a:endParaRPr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GB" sz="1400" dirty="0">
                  <a:latin typeface="Arial" charset="0"/>
                  <a:ea typeface="Times New Roman" pitchFamily="18" charset="0"/>
                  <a:cs typeface="Arial" charset="0"/>
                </a:rPr>
                <a:t>MSAN &amp; DSLAM Installation and Commissioning</a:t>
              </a:r>
              <a:endParaRPr lang="en-US" sz="1400" dirty="0">
                <a:ea typeface="Times New Roman" pitchFamily="18" charset="0"/>
                <a:cs typeface="Arial" charset="0"/>
              </a:endParaRPr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GB" sz="1400" dirty="0">
                  <a:latin typeface="Arial" charset="0"/>
                  <a:ea typeface="Times New Roman" pitchFamily="18" charset="0"/>
                  <a:cs typeface="Arial" charset="0"/>
                </a:rPr>
                <a:t>TAMS</a:t>
              </a:r>
              <a:endParaRPr lang="en-US" sz="1400" dirty="0">
                <a:ea typeface="Times New Roman" pitchFamily="18" charset="0"/>
                <a:cs typeface="Arial" charset="0"/>
              </a:endParaRPr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GB" sz="1400" dirty="0">
                  <a:latin typeface="Arial" charset="0"/>
                  <a:ea typeface="Times New Roman" pitchFamily="18" charset="0"/>
                  <a:cs typeface="Arial" charset="0"/>
                </a:rPr>
                <a:t>Structured cabling installation </a:t>
              </a:r>
              <a:endParaRPr lang="en-US" sz="1400" dirty="0">
                <a:ea typeface="Times New Roman" pitchFamily="18" charset="0"/>
                <a:cs typeface="Arial" charset="0"/>
              </a:endParaRPr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GB" sz="1400" dirty="0">
                  <a:latin typeface="Arial" charset="0"/>
                  <a:ea typeface="Times New Roman" pitchFamily="18" charset="0"/>
                  <a:cs typeface="Arial" charset="0"/>
                </a:rPr>
                <a:t>Installation of cable management systems- Fibre management, Basket mesh, Power management &amp; trunking, Steel trays (under floor &amp; overhead) </a:t>
              </a:r>
              <a:endParaRPr lang="en-US" sz="1400" dirty="0">
                <a:ea typeface="Times New Roman" pitchFamily="18" charset="0"/>
                <a:cs typeface="Arial" charset="0"/>
              </a:endParaRPr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GB" sz="1400" dirty="0">
                  <a:latin typeface="Arial" charset="0"/>
                  <a:ea typeface="Times New Roman" pitchFamily="18" charset="0"/>
                  <a:cs typeface="Arial" charset="0"/>
                </a:rPr>
                <a:t>DC Power System installation </a:t>
              </a:r>
              <a:endParaRPr lang="en-US" sz="1400" dirty="0">
                <a:ea typeface="Times New Roman" pitchFamily="18" charset="0"/>
                <a:cs typeface="Arial" charset="0"/>
              </a:endParaRPr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GB" sz="1400" dirty="0">
                  <a:latin typeface="Arial" charset="0"/>
                  <a:ea typeface="Times New Roman" pitchFamily="18" charset="0"/>
                  <a:cs typeface="Arial" charset="0"/>
                </a:rPr>
                <a:t>UPS installation &amp; AC Enablement </a:t>
              </a:r>
              <a:endParaRPr lang="en-US" sz="1400" dirty="0">
                <a:ea typeface="Times New Roman" pitchFamily="18" charset="0"/>
                <a:cs typeface="Arial" charset="0"/>
              </a:endParaRPr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GB" sz="1400" dirty="0">
                  <a:latin typeface="Arial" charset="0"/>
                  <a:ea typeface="Times New Roman" pitchFamily="18" charset="0"/>
                  <a:cs typeface="Arial" charset="0"/>
                </a:rPr>
                <a:t>Internal and external fibre and copper connectivity </a:t>
              </a:r>
              <a:endParaRPr lang="en-US" sz="1400" dirty="0">
                <a:ea typeface="Times New Roman" pitchFamily="18" charset="0"/>
                <a:cs typeface="Arial" charset="0"/>
              </a:endParaRPr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GB" sz="1400" dirty="0">
                  <a:latin typeface="Arial" charset="0"/>
                  <a:ea typeface="Times New Roman" pitchFamily="18" charset="0"/>
                  <a:cs typeface="Arial" charset="0"/>
                </a:rPr>
                <a:t>Cat 5e &amp; Cat 6 solutions </a:t>
              </a:r>
              <a:endParaRPr lang="en-US" sz="1400" dirty="0">
                <a:ea typeface="Times New Roman" pitchFamily="18" charset="0"/>
                <a:cs typeface="Arial" charset="0"/>
              </a:endParaRPr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GB" sz="1400" dirty="0">
                  <a:latin typeface="Arial" charset="0"/>
                  <a:ea typeface="Times New Roman" pitchFamily="18" charset="0"/>
                  <a:cs typeface="Arial" charset="0"/>
                </a:rPr>
                <a:t>Project Management </a:t>
              </a:r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GB" sz="1400" dirty="0">
                  <a:latin typeface="Arial" charset="0"/>
                  <a:ea typeface="Times New Roman" pitchFamily="18" charset="0"/>
                  <a:cs typeface="Arial" charset="0"/>
                </a:rPr>
                <a:t> Card infill’s and Expansion</a:t>
              </a:r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GB" sz="1400" dirty="0">
                  <a:latin typeface="Arial" charset="0"/>
                  <a:ea typeface="Times New Roman" pitchFamily="18" charset="0"/>
                  <a:cs typeface="Arial" charset="0"/>
                </a:rPr>
                <a:t> Interconnectivity cabling</a:t>
              </a:r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GB" sz="1400" dirty="0">
                  <a:latin typeface="Arial" charset="0"/>
                  <a:ea typeface="Times New Roman" pitchFamily="18" charset="0"/>
                  <a:cs typeface="Arial" charset="0"/>
                </a:rPr>
                <a:t> LLU environment and installation</a:t>
              </a:r>
              <a:endParaRPr lang="en-GB" sz="1400" dirty="0">
                <a:ea typeface="Times New Roman" pitchFamily="18" charset="0"/>
                <a:cs typeface="Arial" charset="0"/>
              </a:endParaRPr>
            </a:p>
          </p:txBody>
        </p:sp>
        <p:pic>
          <p:nvPicPr>
            <p:cNvPr id="9" name="Picture 4" descr="telephoneSwithPunchdownSmallBorder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0152" y="3356992"/>
              <a:ext cx="1890712" cy="1871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4760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774</Words>
  <Application>Microsoft Office PowerPoint</Application>
  <PresentationFormat>On-screen Show (4:3)</PresentationFormat>
  <Paragraphs>140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Farr</dc:creator>
  <cp:lastModifiedBy>Jonathan Ekins</cp:lastModifiedBy>
  <cp:revision>24</cp:revision>
  <dcterms:created xsi:type="dcterms:W3CDTF">2012-04-02T08:34:10Z</dcterms:created>
  <dcterms:modified xsi:type="dcterms:W3CDTF">2012-05-08T11:01:28Z</dcterms:modified>
</cp:coreProperties>
</file>